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1" r:id="rId7"/>
    <p:sldId id="265" r:id="rId8"/>
    <p:sldId id="263" r:id="rId9"/>
    <p:sldId id="266" r:id="rId10"/>
    <p:sldId id="264" r:id="rId11"/>
    <p:sldId id="267" r:id="rId12"/>
    <p:sldId id="268" r:id="rId13"/>
    <p:sldId id="269" r:id="rId14"/>
    <p:sldId id="270" r:id="rId15"/>
    <p:sldId id="271"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9252F76-BDE7-4853-BB40-99F39A5C21DF}" type="datetimeFigureOut">
              <a:rPr lang="it-IT" smtClean="0"/>
              <a:t>23/08/2013</a:t>
            </a:fld>
            <a:endParaRPr lang="it-IT"/>
          </a:p>
        </p:txBody>
      </p:sp>
      <p:sp>
        <p:nvSpPr>
          <p:cNvPr id="17" name="Footer Placeholder 16"/>
          <p:cNvSpPr>
            <a:spLocks noGrp="1"/>
          </p:cNvSpPr>
          <p:nvPr>
            <p:ph type="ftr" sz="quarter" idx="11"/>
          </p:nvPr>
        </p:nvSpPr>
        <p:spPr/>
        <p:txBody>
          <a:bodyPr/>
          <a:lstStyle/>
          <a:p>
            <a:endParaRPr lang="it-IT"/>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861385B-40B6-4F57-B38E-3D6475D0E1E8}" type="slidenum">
              <a:rPr lang="it-IT" smtClean="0"/>
              <a:t>‹#›</a:t>
            </a:fld>
            <a:endParaRPr lang="it-IT"/>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252F76-BDE7-4853-BB40-99F39A5C21DF}" type="datetimeFigureOut">
              <a:rPr lang="it-IT" smtClean="0"/>
              <a:t>23/08/2013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861385B-40B6-4F57-B38E-3D6475D0E1E8}" type="slidenum">
              <a:rPr lang="it-IT" smtClean="0"/>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252F76-BDE7-4853-BB40-99F39A5C21DF}" type="datetimeFigureOut">
              <a:rPr lang="it-IT" smtClean="0"/>
              <a:t>23/08/2013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861385B-40B6-4F57-B38E-3D6475D0E1E8}" type="slidenum">
              <a:rPr lang="it-IT" smtClean="0"/>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9252F76-BDE7-4853-BB40-99F39A5C21DF}" type="datetimeFigureOut">
              <a:rPr lang="it-IT" smtClean="0"/>
              <a:t>23/08/2013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861385B-40B6-4F57-B38E-3D6475D0E1E8}" type="slidenum">
              <a:rPr lang="it-IT" smtClean="0"/>
              <a:t>‹#›</a:t>
            </a:fld>
            <a:endParaRPr lang="it-IT"/>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252F76-BDE7-4853-BB40-99F39A5C21DF}" type="datetimeFigureOut">
              <a:rPr lang="it-IT" smtClean="0"/>
              <a:t>23/08/2013</a:t>
            </a:fld>
            <a:endParaRPr lang="it-IT"/>
          </a:p>
        </p:txBody>
      </p:sp>
      <p:sp>
        <p:nvSpPr>
          <p:cNvPr id="5" name="Footer Placeholder 4"/>
          <p:cNvSpPr>
            <a:spLocks noGrp="1"/>
          </p:cNvSpPr>
          <p:nvPr>
            <p:ph type="ftr" sz="quarter" idx="11"/>
          </p:nvPr>
        </p:nvSpPr>
        <p:spPr>
          <a:xfrm>
            <a:off x="800100" y="6172200"/>
            <a:ext cx="4000500" cy="457200"/>
          </a:xfrm>
        </p:spPr>
        <p:txBody>
          <a:bodyPr/>
          <a:lstStyle/>
          <a:p>
            <a:endParaRPr lang="it-IT"/>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861385B-40B6-4F57-B38E-3D6475D0E1E8}" type="slidenum">
              <a:rPr lang="it-IT" smtClean="0"/>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9252F76-BDE7-4853-BB40-99F39A5C21DF}" type="datetimeFigureOut">
              <a:rPr lang="it-IT" smtClean="0"/>
              <a:t>23/08/2013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861385B-40B6-4F57-B38E-3D6475D0E1E8}" type="slidenum">
              <a:rPr lang="it-IT" smtClean="0"/>
              <a:t>‹#›</a:t>
            </a:fld>
            <a:endParaRPr lang="it-IT"/>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9252F76-BDE7-4853-BB40-99F39A5C21DF}" type="datetimeFigureOut">
              <a:rPr lang="it-IT" smtClean="0"/>
              <a:t>23/08/2013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861385B-40B6-4F57-B38E-3D6475D0E1E8}" type="slidenum">
              <a:rPr lang="it-IT" smtClean="0"/>
              <a:t>‹#›</a:t>
            </a:fld>
            <a:endParaRPr lang="it-IT"/>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252F76-BDE7-4853-BB40-99F39A5C21DF}" type="datetimeFigureOut">
              <a:rPr lang="it-IT" smtClean="0"/>
              <a:t>23/08/2013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861385B-40B6-4F57-B38E-3D6475D0E1E8}" type="slidenum">
              <a:rPr lang="it-IT" smtClean="0"/>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52F76-BDE7-4853-BB40-99F39A5C21DF}" type="datetimeFigureOut">
              <a:rPr lang="it-IT" smtClean="0"/>
              <a:t>23/08/2013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861385B-40B6-4F57-B38E-3D6475D0E1E8}" type="slidenum">
              <a:rPr lang="it-IT" smtClean="0"/>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9252F76-BDE7-4853-BB40-99F39A5C21DF}" type="datetimeFigureOut">
              <a:rPr lang="it-IT" smtClean="0"/>
              <a:t>23/08/2013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861385B-40B6-4F57-B38E-3D6475D0E1E8}" type="slidenum">
              <a:rPr lang="it-IT" smtClean="0"/>
              <a:t>‹#›</a:t>
            </a:fld>
            <a:endParaRPr lang="it-IT"/>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9252F76-BDE7-4853-BB40-99F39A5C21DF}" type="datetimeFigureOut">
              <a:rPr lang="it-IT" smtClean="0"/>
              <a:t>23/08/2013</a:t>
            </a:fld>
            <a:endParaRPr lang="it-IT"/>
          </a:p>
        </p:txBody>
      </p:sp>
      <p:sp>
        <p:nvSpPr>
          <p:cNvPr id="6" name="Footer Placeholder 5"/>
          <p:cNvSpPr>
            <a:spLocks noGrp="1"/>
          </p:cNvSpPr>
          <p:nvPr>
            <p:ph type="ftr" sz="quarter" idx="11"/>
          </p:nvPr>
        </p:nvSpPr>
        <p:spPr>
          <a:xfrm>
            <a:off x="914400" y="6172200"/>
            <a:ext cx="3886200" cy="457200"/>
          </a:xfrm>
        </p:spPr>
        <p:txBody>
          <a:bodyPr/>
          <a:lstStyle/>
          <a:p>
            <a:endParaRPr lang="it-IT"/>
          </a:p>
        </p:txBody>
      </p:sp>
      <p:sp>
        <p:nvSpPr>
          <p:cNvPr id="7" name="Slide Number Placeholder 6"/>
          <p:cNvSpPr>
            <a:spLocks noGrp="1"/>
          </p:cNvSpPr>
          <p:nvPr>
            <p:ph type="sldNum" sz="quarter" idx="12"/>
          </p:nvPr>
        </p:nvSpPr>
        <p:spPr>
          <a:xfrm>
            <a:off x="146304" y="6208776"/>
            <a:ext cx="457200" cy="457200"/>
          </a:xfrm>
        </p:spPr>
        <p:txBody>
          <a:bodyPr/>
          <a:lstStyle/>
          <a:p>
            <a:fld id="{2861385B-40B6-4F57-B38E-3D6475D0E1E8}" type="slidenum">
              <a:rPr lang="it-IT" smtClean="0"/>
              <a:t>‹#›</a:t>
            </a:fld>
            <a:endParaRPr lang="it-IT"/>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9252F76-BDE7-4853-BB40-99F39A5C21DF}" type="datetimeFigureOut">
              <a:rPr lang="it-IT" smtClean="0"/>
              <a:t>23/08/2013</a:t>
            </a:fld>
            <a:endParaRPr lang="it-IT"/>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it-IT"/>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861385B-40B6-4F57-B38E-3D6475D0E1E8}" type="slidenum">
              <a:rPr lang="it-IT" smtClean="0"/>
              <a:t>‹#›</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it-IT" dirty="0" smtClean="0"/>
              <a:t>Rosamaria Bitetti</a:t>
            </a:r>
          </a:p>
          <a:p>
            <a:r>
              <a:rPr lang="it-IT" dirty="0" smtClean="0"/>
              <a:t>Luiss/OECD</a:t>
            </a:r>
          </a:p>
        </p:txBody>
      </p:sp>
      <p:sp>
        <p:nvSpPr>
          <p:cNvPr id="2" name="Title 1"/>
          <p:cNvSpPr>
            <a:spLocks noGrp="1"/>
          </p:cNvSpPr>
          <p:nvPr>
            <p:ph type="ctrTitle"/>
          </p:nvPr>
        </p:nvSpPr>
        <p:spPr/>
        <p:txBody>
          <a:bodyPr/>
          <a:lstStyle/>
          <a:p>
            <a:r>
              <a:rPr lang="it-IT" dirty="0" smtClean="0"/>
              <a:t>Economics of failure in movies after the Big Crisis</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Case study 1: The Artist</a:t>
            </a:r>
            <a:endParaRPr lang="it-IT" dirty="0"/>
          </a:p>
        </p:txBody>
      </p:sp>
      <p:pic>
        <p:nvPicPr>
          <p:cNvPr id="4" name="Content Placeholder 3" descr="1205-LRAINER-The-Artist_full_600.jpg"/>
          <p:cNvPicPr>
            <a:picLocks noGrp="1" noChangeAspect="1"/>
          </p:cNvPicPr>
          <p:nvPr>
            <p:ph sz="quarter" idx="1"/>
          </p:nvPr>
        </p:nvPicPr>
        <p:blipFill>
          <a:blip r:embed="rId2" cstate="print"/>
          <a:stretch>
            <a:fillRect/>
          </a:stretch>
        </p:blipFill>
        <p:spPr>
          <a:xfrm>
            <a:off x="467544" y="1628800"/>
            <a:ext cx="3968496" cy="3547872"/>
          </a:xfrm>
        </p:spPr>
      </p:pic>
      <p:sp>
        <p:nvSpPr>
          <p:cNvPr id="6" name="Rectangle 5"/>
          <p:cNvSpPr/>
          <p:nvPr/>
        </p:nvSpPr>
        <p:spPr>
          <a:xfrm>
            <a:off x="4572000" y="1700808"/>
            <a:ext cx="4427984" cy="1846659"/>
          </a:xfrm>
          <a:prstGeom prst="rect">
            <a:avLst/>
          </a:prstGeom>
        </p:spPr>
        <p:txBody>
          <a:bodyPr wrap="square">
            <a:spAutoFit/>
          </a:bodyPr>
          <a:lstStyle/>
          <a:p>
            <a:pPr marL="274320" lvl="0" indent="-274320">
              <a:spcBef>
                <a:spcPts val="580"/>
              </a:spcBef>
              <a:buClr>
                <a:srgbClr val="FF388C"/>
              </a:buClr>
              <a:buSzPct val="85000"/>
              <a:buFont typeface="Wingdings 2"/>
              <a:buChar char=""/>
            </a:pPr>
            <a:r>
              <a:rPr lang="it-IT" sz="2600" dirty="0" smtClean="0">
                <a:solidFill>
                  <a:prstClr val="black"/>
                </a:solidFill>
              </a:rPr>
              <a:t>Pro-Business</a:t>
            </a:r>
          </a:p>
          <a:p>
            <a:pPr marL="274320" lvl="0" indent="-274320">
              <a:spcBef>
                <a:spcPts val="580"/>
              </a:spcBef>
              <a:buClr>
                <a:srgbClr val="FF388C"/>
              </a:buClr>
              <a:buSzPct val="85000"/>
              <a:buFont typeface="Wingdings 2"/>
              <a:buChar char=""/>
            </a:pPr>
            <a:r>
              <a:rPr lang="it-IT" sz="2600" dirty="0" smtClean="0">
                <a:solidFill>
                  <a:prstClr val="black"/>
                </a:solidFill>
              </a:rPr>
              <a:t>Correct representation of economic failure</a:t>
            </a:r>
          </a:p>
          <a:p>
            <a:pPr marL="274320" lvl="0" indent="-274320">
              <a:spcBef>
                <a:spcPts val="580"/>
              </a:spcBef>
              <a:buClr>
                <a:srgbClr val="FF388C"/>
              </a:buClr>
              <a:buSzPct val="85000"/>
              <a:buFont typeface="Wingdings 2"/>
              <a:buChar char=""/>
            </a:pPr>
            <a:r>
              <a:rPr lang="it-IT" sz="2600" dirty="0" smtClean="0">
                <a:solidFill>
                  <a:prstClr val="black"/>
                </a:solidFill>
              </a:rPr>
              <a:t>Schumpeterian concept</a:t>
            </a:r>
            <a:endParaRPr lang="it-IT" sz="2600" dirty="0">
              <a:solidFill>
                <a:prstClr val="black"/>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Case study 1: The Entrepreneur</a:t>
            </a:r>
            <a:endParaRPr lang="it-IT" dirty="0"/>
          </a:p>
        </p:txBody>
      </p:sp>
      <p:pic>
        <p:nvPicPr>
          <p:cNvPr id="4" name="Content Placeholder 3" descr="Industriale.jpg"/>
          <p:cNvPicPr>
            <a:picLocks noGrp="1" noChangeAspect="1"/>
          </p:cNvPicPr>
          <p:nvPr>
            <p:ph sz="quarter" idx="1"/>
          </p:nvPr>
        </p:nvPicPr>
        <p:blipFill>
          <a:blip r:embed="rId2" cstate="print"/>
          <a:stretch>
            <a:fillRect/>
          </a:stretch>
        </p:blipFill>
        <p:spPr>
          <a:xfrm>
            <a:off x="1043608" y="1556791"/>
            <a:ext cx="4032448" cy="2685457"/>
          </a:xfrm>
        </p:spPr>
      </p:pic>
      <p:sp>
        <p:nvSpPr>
          <p:cNvPr id="5" name="Rectangle 4"/>
          <p:cNvSpPr/>
          <p:nvPr/>
        </p:nvSpPr>
        <p:spPr>
          <a:xfrm>
            <a:off x="1043608" y="4221088"/>
            <a:ext cx="7416824" cy="1846659"/>
          </a:xfrm>
          <a:prstGeom prst="rect">
            <a:avLst/>
          </a:prstGeom>
        </p:spPr>
        <p:txBody>
          <a:bodyPr wrap="square">
            <a:spAutoFit/>
          </a:bodyPr>
          <a:lstStyle/>
          <a:p>
            <a:pPr marL="274320" lvl="0" indent="-274320">
              <a:spcBef>
                <a:spcPts val="580"/>
              </a:spcBef>
              <a:buClr>
                <a:srgbClr val="FF388C"/>
              </a:buClr>
              <a:buSzPct val="85000"/>
              <a:buFont typeface="Wingdings 2"/>
              <a:buChar char=""/>
            </a:pPr>
            <a:r>
              <a:rPr lang="it-IT" sz="2600" dirty="0" smtClean="0">
                <a:solidFill>
                  <a:prstClr val="black"/>
                </a:solidFill>
              </a:rPr>
              <a:t>Pro-Business</a:t>
            </a:r>
          </a:p>
          <a:p>
            <a:pPr marL="274320" lvl="0" indent="-274320">
              <a:spcBef>
                <a:spcPts val="580"/>
              </a:spcBef>
              <a:buClr>
                <a:srgbClr val="FF388C"/>
              </a:buClr>
              <a:buSzPct val="85000"/>
              <a:buFont typeface="Wingdings 2"/>
              <a:buChar char=""/>
            </a:pPr>
            <a:r>
              <a:rPr lang="it-IT" sz="2600" dirty="0" smtClean="0">
                <a:solidFill>
                  <a:prstClr val="black"/>
                </a:solidFill>
              </a:rPr>
              <a:t>Failure as injustice</a:t>
            </a:r>
          </a:p>
          <a:p>
            <a:pPr marL="274320" lvl="0" indent="-274320">
              <a:spcBef>
                <a:spcPts val="580"/>
              </a:spcBef>
              <a:buClr>
                <a:srgbClr val="FF388C"/>
              </a:buClr>
              <a:buSzPct val="85000"/>
              <a:buFont typeface="Wingdings 2"/>
              <a:buChar char=""/>
            </a:pPr>
            <a:r>
              <a:rPr lang="it-IT" sz="2600" dirty="0" smtClean="0">
                <a:solidFill>
                  <a:prstClr val="black"/>
                </a:solidFill>
              </a:rPr>
              <a:t>Anti-Takeover,  negative interpretation of non-materialistic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Case study 3: Wall Street – Money never sleeps</a:t>
            </a:r>
            <a:endParaRPr lang="it-IT" dirty="0"/>
          </a:p>
        </p:txBody>
      </p:sp>
      <p:pic>
        <p:nvPicPr>
          <p:cNvPr id="4" name="Content Placeholder 3" descr="wall street.jpg"/>
          <p:cNvPicPr>
            <a:picLocks noGrp="1" noChangeAspect="1"/>
          </p:cNvPicPr>
          <p:nvPr>
            <p:ph sz="quarter" idx="1"/>
          </p:nvPr>
        </p:nvPicPr>
        <p:blipFill>
          <a:blip r:embed="rId2" cstate="print"/>
          <a:stretch>
            <a:fillRect/>
          </a:stretch>
        </p:blipFill>
        <p:spPr>
          <a:xfrm>
            <a:off x="5292080" y="1484784"/>
            <a:ext cx="3228814" cy="4572000"/>
          </a:xfrm>
        </p:spPr>
      </p:pic>
      <p:sp>
        <p:nvSpPr>
          <p:cNvPr id="5" name="Rectangle 4"/>
          <p:cNvSpPr/>
          <p:nvPr/>
        </p:nvSpPr>
        <p:spPr>
          <a:xfrm>
            <a:off x="899592" y="1628800"/>
            <a:ext cx="4427984" cy="1846659"/>
          </a:xfrm>
          <a:prstGeom prst="rect">
            <a:avLst/>
          </a:prstGeom>
        </p:spPr>
        <p:txBody>
          <a:bodyPr wrap="square">
            <a:spAutoFit/>
          </a:bodyPr>
          <a:lstStyle/>
          <a:p>
            <a:pPr marL="274320" lvl="0" indent="-274320">
              <a:spcBef>
                <a:spcPts val="580"/>
              </a:spcBef>
              <a:buClr>
                <a:srgbClr val="FF388C"/>
              </a:buClr>
              <a:buSzPct val="85000"/>
              <a:buFont typeface="Wingdings 2"/>
              <a:buChar char=""/>
            </a:pPr>
            <a:r>
              <a:rPr lang="it-IT" sz="2600" dirty="0" smtClean="0">
                <a:solidFill>
                  <a:prstClr val="black"/>
                </a:solidFill>
              </a:rPr>
              <a:t>Anti-Business</a:t>
            </a:r>
          </a:p>
          <a:p>
            <a:pPr marL="274320" lvl="0" indent="-274320">
              <a:spcBef>
                <a:spcPts val="580"/>
              </a:spcBef>
              <a:buClr>
                <a:srgbClr val="FF388C"/>
              </a:buClr>
              <a:buSzPct val="85000"/>
              <a:buFont typeface="Wingdings 2"/>
              <a:buChar char=""/>
            </a:pPr>
            <a:r>
              <a:rPr lang="it-IT" sz="2600" dirty="0" smtClean="0">
                <a:solidFill>
                  <a:prstClr val="black"/>
                </a:solidFill>
              </a:rPr>
              <a:t>Mistaken representation of economic failure</a:t>
            </a:r>
          </a:p>
          <a:p>
            <a:pPr marL="274320" lvl="0" indent="-274320">
              <a:spcBef>
                <a:spcPts val="580"/>
              </a:spcBef>
              <a:buClr>
                <a:srgbClr val="FF388C"/>
              </a:buClr>
              <a:buSzPct val="85000"/>
              <a:buFont typeface="Wingdings 2"/>
              <a:buChar char=""/>
            </a:pPr>
            <a:r>
              <a:rPr lang="it-IT" sz="2600" dirty="0" smtClean="0">
                <a:solidFill>
                  <a:prstClr val="black"/>
                </a:solidFill>
              </a:rPr>
              <a:t>Financial Crisis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Conclusion</a:t>
            </a:r>
            <a:endParaRPr lang="it-IT" dirty="0"/>
          </a:p>
        </p:txBody>
      </p:sp>
      <p:sp>
        <p:nvSpPr>
          <p:cNvPr id="3" name="Content Placeholder 2"/>
          <p:cNvSpPr>
            <a:spLocks noGrp="1"/>
          </p:cNvSpPr>
          <p:nvPr>
            <p:ph sz="quarter" idx="1"/>
          </p:nvPr>
        </p:nvSpPr>
        <p:spPr>
          <a:xfrm>
            <a:off x="914400" y="2492896"/>
            <a:ext cx="7772400" cy="2520280"/>
          </a:xfrm>
        </p:spPr>
        <p:txBody>
          <a:bodyPr/>
          <a:lstStyle/>
          <a:p>
            <a:r>
              <a:rPr lang="it-IT" dirty="0" smtClean="0"/>
              <a:t>Filmakers </a:t>
            </a:r>
            <a:r>
              <a:rPr lang="it-IT" dirty="0" smtClean="0"/>
              <a:t>are influenced by the principal-agent problem in their selection of the topic, but correct economic representation depends on their own narratives, with more distortion the easier is the concept (complex representations).</a:t>
            </a:r>
          </a:p>
          <a:p>
            <a:endParaRPr lang="it-IT" dirty="0" smtClean="0"/>
          </a:p>
          <a:p>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Why shall we care?</a:t>
            </a:r>
            <a:endParaRPr lang="it-IT" dirty="0"/>
          </a:p>
        </p:txBody>
      </p:sp>
      <p:pic>
        <p:nvPicPr>
          <p:cNvPr id="4" name="Content Placeholder 3" descr="Rett.png"/>
          <p:cNvPicPr>
            <a:picLocks noGrp="1" noChangeAspect="1"/>
          </p:cNvPicPr>
          <p:nvPr>
            <p:ph sz="quarter" idx="1"/>
          </p:nvPr>
        </p:nvPicPr>
        <p:blipFill>
          <a:blip r:embed="rId2" cstate="print"/>
          <a:stretch>
            <a:fillRect/>
          </a:stretch>
        </p:blipFill>
        <p:spPr>
          <a:xfrm>
            <a:off x="971600" y="1556792"/>
            <a:ext cx="3014662" cy="4572000"/>
          </a:xfrm>
        </p:spPr>
      </p:pic>
      <p:sp>
        <p:nvSpPr>
          <p:cNvPr id="6" name="Rectangle 5"/>
          <p:cNvSpPr/>
          <p:nvPr/>
        </p:nvSpPr>
        <p:spPr>
          <a:xfrm>
            <a:off x="4067944" y="1628800"/>
            <a:ext cx="4572000" cy="3493264"/>
          </a:xfrm>
          <a:prstGeom prst="rect">
            <a:avLst/>
          </a:prstGeom>
        </p:spPr>
        <p:txBody>
          <a:bodyPr wrap="square">
            <a:spAutoFit/>
          </a:bodyPr>
          <a:lstStyle/>
          <a:p>
            <a:pPr marL="274320" lvl="0" indent="-274320">
              <a:spcBef>
                <a:spcPts val="580"/>
              </a:spcBef>
              <a:buClr>
                <a:srgbClr val="FF388C"/>
              </a:buClr>
              <a:buSzPct val="85000"/>
            </a:pPr>
            <a:r>
              <a:rPr lang="en-US" sz="2400" dirty="0">
                <a:solidFill>
                  <a:prstClr val="black"/>
                </a:solidFill>
              </a:rPr>
              <a:t>If our social science is to yield fruits in an improved quality of human life, it must for the most part be "sold" to the masses first. The necessity of making its literature not merely accurate and convincing, but as nearly "fool-proof " as possible, is therefore manifest</a:t>
            </a:r>
            <a:r>
              <a:rPr lang="en-US" sz="2400" dirty="0" smtClean="0">
                <a:solidFill>
                  <a:prstClr val="black"/>
                </a:solidFill>
              </a:rPr>
              <a:t>.</a:t>
            </a:r>
          </a:p>
          <a:p>
            <a:pPr marL="2560320" lvl="5" indent="-274320">
              <a:spcBef>
                <a:spcPts val="580"/>
              </a:spcBef>
              <a:buClr>
                <a:srgbClr val="FF388C"/>
              </a:buClr>
              <a:buSzPct val="85000"/>
            </a:pPr>
            <a:r>
              <a:rPr lang="en-US" sz="2400" dirty="0" smtClean="0">
                <a:solidFill>
                  <a:prstClr val="black"/>
                </a:solidFill>
              </a:rPr>
              <a:t>Frank Knight</a:t>
            </a:r>
            <a:endParaRPr lang="it-IT" sz="2400" dirty="0" smtClean="0">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it-IT" dirty="0" smtClean="0"/>
              <a:t>Rosamaria Bitetti</a:t>
            </a:r>
          </a:p>
          <a:p>
            <a:r>
              <a:rPr lang="it-IT" dirty="0" smtClean="0"/>
              <a:t>r</a:t>
            </a:r>
            <a:r>
              <a:rPr lang="it-IT" dirty="0" smtClean="0"/>
              <a:t>osamaria.bitetti@gmail.com</a:t>
            </a:r>
            <a:endParaRPr lang="it-IT" dirty="0"/>
          </a:p>
        </p:txBody>
      </p:sp>
      <p:sp>
        <p:nvSpPr>
          <p:cNvPr id="4" name="Title 3"/>
          <p:cNvSpPr>
            <a:spLocks noGrp="1"/>
          </p:cNvSpPr>
          <p:nvPr>
            <p:ph type="ctrTitle"/>
          </p:nvPr>
        </p:nvSpPr>
        <p:spPr/>
        <p:txBody>
          <a:bodyPr/>
          <a:lstStyle/>
          <a:p>
            <a:r>
              <a:rPr lang="it-IT" dirty="0" smtClean="0"/>
              <a:t>Thanks!</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Capitalism: hollywood big villain</a:t>
            </a:r>
            <a:endParaRPr lang="it-IT" dirty="0"/>
          </a:p>
        </p:txBody>
      </p:sp>
      <p:sp>
        <p:nvSpPr>
          <p:cNvPr id="3" name="Content Placeholder 2"/>
          <p:cNvSpPr>
            <a:spLocks noGrp="1"/>
          </p:cNvSpPr>
          <p:nvPr>
            <p:ph sz="quarter" idx="1"/>
          </p:nvPr>
        </p:nvSpPr>
        <p:spPr/>
        <p:txBody>
          <a:bodyPr/>
          <a:lstStyle/>
          <a:p>
            <a:r>
              <a:rPr lang="it-IT" dirty="0" smtClean="0"/>
              <a:t>Negative attitude in filmakers toward the market</a:t>
            </a:r>
          </a:p>
          <a:p>
            <a:pPr lvl="1"/>
            <a:r>
              <a:rPr lang="it-IT" dirty="0" smtClean="0"/>
              <a:t>Neutrality and complexity</a:t>
            </a:r>
          </a:p>
          <a:p>
            <a:pPr lvl="1"/>
            <a:r>
              <a:rPr lang="it-IT" dirty="0" smtClean="0"/>
              <a:t>Self-selection</a:t>
            </a:r>
          </a:p>
          <a:p>
            <a:pPr lvl="1"/>
            <a:r>
              <a:rPr lang="it-IT" dirty="0" smtClean="0"/>
              <a:t>Principal Agent Problem</a:t>
            </a:r>
          </a:p>
          <a:p>
            <a:endParaRPr lang="it-IT" dirty="0"/>
          </a:p>
        </p:txBody>
      </p:sp>
      <p:pic>
        <p:nvPicPr>
          <p:cNvPr id="4" name="Picture 3" descr="Moore.png"/>
          <p:cNvPicPr>
            <a:picLocks noChangeAspect="1"/>
          </p:cNvPicPr>
          <p:nvPr/>
        </p:nvPicPr>
        <p:blipFill>
          <a:blip r:embed="rId2" cstate="print"/>
          <a:stretch>
            <a:fillRect/>
          </a:stretch>
        </p:blipFill>
        <p:spPr>
          <a:xfrm>
            <a:off x="5004048" y="2060848"/>
            <a:ext cx="3839111" cy="45916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Why shall we care?</a:t>
            </a:r>
            <a:endParaRPr lang="it-IT" dirty="0"/>
          </a:p>
        </p:txBody>
      </p:sp>
      <p:pic>
        <p:nvPicPr>
          <p:cNvPr id="4" name="Content Placeholder 3" descr="Rett.png"/>
          <p:cNvPicPr>
            <a:picLocks noGrp="1" noChangeAspect="1"/>
          </p:cNvPicPr>
          <p:nvPr>
            <p:ph sz="quarter" idx="1"/>
          </p:nvPr>
        </p:nvPicPr>
        <p:blipFill>
          <a:blip r:embed="rId2" cstate="print"/>
          <a:stretch>
            <a:fillRect/>
          </a:stretch>
        </p:blipFill>
        <p:spPr>
          <a:xfrm>
            <a:off x="971600" y="1556792"/>
            <a:ext cx="3014662" cy="4572000"/>
          </a:xfrm>
        </p:spPr>
      </p:pic>
      <p:sp>
        <p:nvSpPr>
          <p:cNvPr id="6" name="Rectangle 5"/>
          <p:cNvSpPr/>
          <p:nvPr/>
        </p:nvSpPr>
        <p:spPr>
          <a:xfrm>
            <a:off x="3851920" y="3717032"/>
            <a:ext cx="4572000" cy="1938992"/>
          </a:xfrm>
          <a:prstGeom prst="rect">
            <a:avLst/>
          </a:prstGeom>
        </p:spPr>
        <p:txBody>
          <a:bodyPr wrap="square">
            <a:spAutoFit/>
          </a:bodyPr>
          <a:lstStyle/>
          <a:p>
            <a:pPr marL="274320" lvl="0" indent="-274320">
              <a:spcBef>
                <a:spcPts val="580"/>
              </a:spcBef>
              <a:buClr>
                <a:srgbClr val="FF388C"/>
              </a:buClr>
              <a:buSzPct val="85000"/>
              <a:buFont typeface="Wingdings 2"/>
              <a:buChar char=""/>
            </a:pPr>
            <a:r>
              <a:rPr lang="it-IT" sz="2800" dirty="0" smtClean="0">
                <a:solidFill>
                  <a:prstClr val="black"/>
                </a:solidFill>
              </a:rPr>
              <a:t>Learning as a byproduct</a:t>
            </a:r>
          </a:p>
          <a:p>
            <a:pPr marL="274320" lvl="0" indent="-274320">
              <a:spcBef>
                <a:spcPts val="580"/>
              </a:spcBef>
              <a:buClr>
                <a:srgbClr val="FF388C"/>
              </a:buClr>
              <a:buSzPct val="85000"/>
              <a:buFont typeface="Wingdings 2"/>
              <a:buChar char=""/>
            </a:pPr>
            <a:r>
              <a:rPr lang="it-IT" sz="2800" dirty="0" smtClean="0"/>
              <a:t>Narrative vs Analytical mode of thought</a:t>
            </a:r>
          </a:p>
          <a:p>
            <a:pPr marL="274320" lvl="0" indent="-274320">
              <a:spcBef>
                <a:spcPts val="580"/>
              </a:spcBef>
              <a:buClr>
                <a:srgbClr val="FF388C"/>
              </a:buClr>
              <a:buSzPct val="85000"/>
              <a:buFont typeface="Wingdings 2"/>
              <a:buChar char=""/>
            </a:pPr>
            <a:endParaRPr lang="it-IT" sz="2600" dirty="0" smtClean="0">
              <a:solidFill>
                <a:prstClr val="black"/>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 2.png"/>
          <p:cNvPicPr>
            <a:picLocks noGrp="1" noChangeAspect="1"/>
          </p:cNvPicPr>
          <p:nvPr>
            <p:ph sz="quarter" idx="1"/>
          </p:nvPr>
        </p:nvPicPr>
        <p:blipFill>
          <a:blip r:embed="rId2" cstate="print"/>
          <a:stretch>
            <a:fillRect/>
          </a:stretch>
        </p:blipFill>
        <p:spPr>
          <a:xfrm>
            <a:off x="611560" y="620688"/>
            <a:ext cx="7885517" cy="561513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How does it happen?</a:t>
            </a:r>
            <a:endParaRPr lang="it-IT" dirty="0"/>
          </a:p>
        </p:txBody>
      </p:sp>
      <p:sp>
        <p:nvSpPr>
          <p:cNvPr id="3" name="Content Placeholder 2"/>
          <p:cNvSpPr>
            <a:spLocks noGrp="1"/>
          </p:cNvSpPr>
          <p:nvPr>
            <p:ph sz="quarter" idx="1"/>
          </p:nvPr>
        </p:nvSpPr>
        <p:spPr/>
        <p:txBody>
          <a:bodyPr>
            <a:normAutofit/>
          </a:bodyPr>
          <a:lstStyle/>
          <a:p>
            <a:r>
              <a:rPr lang="it-IT" sz="2400" dirty="0" smtClean="0"/>
              <a:t>Complex </a:t>
            </a:r>
            <a:r>
              <a:rPr lang="it-IT" sz="2400" dirty="0" smtClean="0"/>
              <a:t>representations: </a:t>
            </a:r>
          </a:p>
          <a:p>
            <a:pPr lvl="1">
              <a:buNone/>
            </a:pPr>
            <a:r>
              <a:rPr lang="it-IT" dirty="0" smtClean="0"/>
              <a:t>	</a:t>
            </a:r>
            <a:r>
              <a:rPr lang="en-US" dirty="0" smtClean="0"/>
              <a:t>representation </a:t>
            </a:r>
            <a:r>
              <a:rPr lang="en-US" dirty="0" smtClean="0"/>
              <a:t>that appears clear enough </a:t>
            </a:r>
            <a:r>
              <a:rPr lang="en-US" dirty="0" smtClean="0"/>
              <a:t>to circulate </a:t>
            </a:r>
            <a:r>
              <a:rPr lang="en-US" dirty="0" smtClean="0"/>
              <a:t>widely within a population and thus become cultural, but whose contents </a:t>
            </a:r>
            <a:r>
              <a:rPr lang="en-US" dirty="0" smtClean="0"/>
              <a:t>and implications </a:t>
            </a:r>
            <a:r>
              <a:rPr lang="en-US" dirty="0" smtClean="0"/>
              <a:t>require expert knowledge, nonetheless, in order to be fully </a:t>
            </a:r>
            <a:r>
              <a:rPr lang="en-US" dirty="0" smtClean="0"/>
              <a:t>appreciated  (</a:t>
            </a:r>
            <a:r>
              <a:rPr lang="en-US" dirty="0" err="1" smtClean="0"/>
              <a:t>Adamo</a:t>
            </a:r>
            <a:r>
              <a:rPr lang="en-US" dirty="0" smtClean="0"/>
              <a:t> 2009)</a:t>
            </a:r>
          </a:p>
          <a:p>
            <a:r>
              <a:rPr lang="it-IT" dirty="0" smtClean="0"/>
              <a:t>Murphy law of Economics:</a:t>
            </a:r>
          </a:p>
          <a:p>
            <a:pPr lvl="1">
              <a:buNone/>
            </a:pPr>
            <a:r>
              <a:rPr lang="en-US" dirty="0" smtClean="0"/>
              <a:t>	economists have the least influence on policy where they know the most and are most agreed and they have the most influence on policy where they know the least and </a:t>
            </a:r>
            <a:r>
              <a:rPr lang="it-IT" dirty="0" smtClean="0"/>
              <a:t>disagree most vehemently</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Questions:</a:t>
            </a:r>
            <a:endParaRPr lang="it-IT" dirty="0"/>
          </a:p>
        </p:txBody>
      </p:sp>
      <p:sp>
        <p:nvSpPr>
          <p:cNvPr id="3" name="Content Placeholder 2"/>
          <p:cNvSpPr>
            <a:spLocks noGrp="1"/>
          </p:cNvSpPr>
          <p:nvPr>
            <p:ph sz="quarter" idx="1"/>
          </p:nvPr>
        </p:nvSpPr>
        <p:spPr/>
        <p:txBody>
          <a:bodyPr/>
          <a:lstStyle/>
          <a:p>
            <a:r>
              <a:rPr lang="it-IT" dirty="0" smtClean="0"/>
              <a:t>Is the bias the reason why filmakers do not represent economics correctly?</a:t>
            </a:r>
          </a:p>
          <a:p>
            <a:r>
              <a:rPr lang="it-IT" dirty="0" smtClean="0"/>
              <a:t>How does the representation change </a:t>
            </a:r>
            <a:r>
              <a:rPr lang="it-IT" dirty="0" smtClean="0"/>
              <a:t>with saliency?</a:t>
            </a:r>
          </a:p>
          <a:p>
            <a:r>
              <a:rPr lang="it-IT" dirty="0" smtClean="0"/>
              <a:t>Database approach, variable: economic failure. </a:t>
            </a:r>
            <a:endParaRPr lang="it-IT" dirty="0" smtClean="0"/>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Economics of failure, 101</a:t>
            </a:r>
            <a:endParaRPr lang="it-IT" dirty="0"/>
          </a:p>
        </p:txBody>
      </p:sp>
      <p:sp>
        <p:nvSpPr>
          <p:cNvPr id="3" name="Content Placeholder 2"/>
          <p:cNvSpPr>
            <a:spLocks noGrp="1"/>
          </p:cNvSpPr>
          <p:nvPr>
            <p:ph sz="quarter" idx="1"/>
          </p:nvPr>
        </p:nvSpPr>
        <p:spPr/>
        <p:txBody>
          <a:bodyPr>
            <a:normAutofit/>
          </a:bodyPr>
          <a:lstStyle/>
          <a:p>
            <a:r>
              <a:rPr lang="en-US" dirty="0" smtClean="0"/>
              <a:t>World's 100 largest industrial companies (1912-1995)</a:t>
            </a:r>
          </a:p>
          <a:p>
            <a:pPr>
              <a:buNone/>
            </a:pPr>
            <a:r>
              <a:rPr lang="en-US" dirty="0" smtClean="0"/>
              <a:t>- </a:t>
            </a:r>
            <a:r>
              <a:rPr lang="en-US" dirty="0" smtClean="0"/>
              <a:t>52 survived</a:t>
            </a:r>
          </a:p>
          <a:p>
            <a:pPr>
              <a:buNone/>
            </a:pPr>
            <a:r>
              <a:rPr lang="en-US" dirty="0" smtClean="0"/>
              <a:t>	- </a:t>
            </a:r>
            <a:r>
              <a:rPr lang="en-US" dirty="0" smtClean="0"/>
              <a:t>28 become larger</a:t>
            </a:r>
          </a:p>
          <a:p>
            <a:pPr>
              <a:buNone/>
            </a:pPr>
            <a:r>
              <a:rPr lang="en-US" dirty="0" smtClean="0"/>
              <a:t>	- </a:t>
            </a:r>
            <a:r>
              <a:rPr lang="en-US" dirty="0" smtClean="0"/>
              <a:t>19 remained in the top 100</a:t>
            </a:r>
          </a:p>
          <a:p>
            <a:pPr>
              <a:buNone/>
            </a:pPr>
            <a:r>
              <a:rPr lang="en-US" dirty="0" smtClean="0"/>
              <a:t>- 48 disappeared</a:t>
            </a:r>
          </a:p>
          <a:p>
            <a:pPr>
              <a:buNone/>
            </a:pPr>
            <a:r>
              <a:rPr lang="en-US" dirty="0" smtClean="0"/>
              <a:t>	- </a:t>
            </a:r>
            <a:r>
              <a:rPr lang="en-US" dirty="0" smtClean="0"/>
              <a:t>29 went </a:t>
            </a:r>
            <a:r>
              <a:rPr lang="en-US" dirty="0" smtClean="0"/>
              <a:t>bankrupt (Hannah)</a:t>
            </a:r>
            <a:endParaRPr lang="en-US" dirty="0" smtClean="0"/>
          </a:p>
          <a:p>
            <a:pPr>
              <a:buNone/>
            </a:pPr>
            <a:endParaRPr lang="en-US" dirty="0" smtClean="0"/>
          </a:p>
          <a:p>
            <a:r>
              <a:rPr lang="en-US" dirty="0" smtClean="0"/>
              <a:t>S&amp;P 500 index: from 75 years in 1937 to 15 years today</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1.png"/>
          <p:cNvPicPr>
            <a:picLocks noGrp="1" noChangeAspect="1"/>
          </p:cNvPicPr>
          <p:nvPr>
            <p:ph sz="quarter" idx="1"/>
          </p:nvPr>
        </p:nvPicPr>
        <p:blipFill>
          <a:blip r:embed="rId2" cstate="print"/>
          <a:stretch>
            <a:fillRect/>
          </a:stretch>
        </p:blipFill>
        <p:spPr>
          <a:xfrm>
            <a:off x="174313" y="908720"/>
            <a:ext cx="8790175" cy="5615136"/>
          </a:xfrm>
        </p:spPr>
      </p:pic>
      <p:sp>
        <p:nvSpPr>
          <p:cNvPr id="2" name="Title 1"/>
          <p:cNvSpPr>
            <a:spLocks noGrp="1"/>
          </p:cNvSpPr>
          <p:nvPr>
            <p:ph type="title"/>
          </p:nvPr>
        </p:nvSpPr>
        <p:spPr>
          <a:xfrm>
            <a:off x="827584" y="0"/>
            <a:ext cx="7772400" cy="1143000"/>
          </a:xfrm>
        </p:spPr>
        <p:txBody>
          <a:bodyPr/>
          <a:lstStyle/>
          <a:p>
            <a:r>
              <a:rPr lang="it-IT" dirty="0" smtClean="0"/>
              <a:t>The Database</a:t>
            </a: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4" name="Content Placeholder 3" descr="Slide 3.png"/>
          <p:cNvPicPr>
            <a:picLocks noGrp="1" noChangeAspect="1"/>
          </p:cNvPicPr>
          <p:nvPr>
            <p:ph sz="quarter" idx="1"/>
          </p:nvPr>
        </p:nvPicPr>
        <p:blipFill>
          <a:blip r:embed="rId2" cstate="print"/>
          <a:stretch>
            <a:fillRect/>
          </a:stretch>
        </p:blipFill>
        <p:spPr>
          <a:xfrm>
            <a:off x="611560" y="180922"/>
            <a:ext cx="8107953" cy="648843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76</TotalTime>
  <Words>256</Words>
  <Application>Microsoft Office PowerPoint</Application>
  <PresentationFormat>On-screen Show (4:3)</PresentationFormat>
  <Paragraphs>50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Equity</vt:lpstr>
      <vt:lpstr>Economics of failure in movies after the Big Crisis</vt:lpstr>
      <vt:lpstr>Capitalism: hollywood big villain</vt:lpstr>
      <vt:lpstr>Why shall we care?</vt:lpstr>
      <vt:lpstr>Slide 4</vt:lpstr>
      <vt:lpstr>How does it happen?</vt:lpstr>
      <vt:lpstr>Questions:</vt:lpstr>
      <vt:lpstr>Economics of failure, 101</vt:lpstr>
      <vt:lpstr>The Database</vt:lpstr>
      <vt:lpstr>Slide 9</vt:lpstr>
      <vt:lpstr>Case study 1: The Artist</vt:lpstr>
      <vt:lpstr>Case study 1: The Entrepreneur</vt:lpstr>
      <vt:lpstr>Case study 3: Wall Street – Money never sleeps</vt:lpstr>
      <vt:lpstr>Conclusion</vt:lpstr>
      <vt:lpstr>Why shall we care?</vt:lpstr>
      <vt:lpstr>Thanks!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of failure in movies after the Big Crisis</dc:title>
  <dc:creator>Rosamaria Bitetti</dc:creator>
  <cp:lastModifiedBy>Rosamaria Bitetti</cp:lastModifiedBy>
  <cp:revision>8</cp:revision>
  <dcterms:created xsi:type="dcterms:W3CDTF">2013-08-23T06:48:12Z</dcterms:created>
  <dcterms:modified xsi:type="dcterms:W3CDTF">2013-08-23T08:05:09Z</dcterms:modified>
</cp:coreProperties>
</file>